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339" r:id="rId2"/>
    <p:sldId id="340" r:id="rId3"/>
    <p:sldId id="256" r:id="rId4"/>
    <p:sldId id="258" r:id="rId5"/>
    <p:sldId id="259" r:id="rId6"/>
    <p:sldId id="260" r:id="rId7"/>
    <p:sldId id="261" r:id="rId8"/>
    <p:sldId id="262" r:id="rId9"/>
    <p:sldId id="263" r:id="rId10"/>
    <p:sldId id="341" r:id="rId11"/>
    <p:sldId id="265" r:id="rId12"/>
    <p:sldId id="342" r:id="rId13"/>
    <p:sldId id="267" r:id="rId14"/>
    <p:sldId id="343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344" r:id="rId23"/>
    <p:sldId id="277" r:id="rId24"/>
    <p:sldId id="278" r:id="rId25"/>
    <p:sldId id="279" r:id="rId26"/>
    <p:sldId id="345" r:id="rId27"/>
    <p:sldId id="281" r:id="rId28"/>
    <p:sldId id="282" r:id="rId29"/>
    <p:sldId id="283" r:id="rId30"/>
    <p:sldId id="346" r:id="rId31"/>
    <p:sldId id="285" r:id="rId32"/>
    <p:sldId id="347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348" r:id="rId41"/>
    <p:sldId id="295" r:id="rId42"/>
    <p:sldId id="349" r:id="rId43"/>
    <p:sldId id="297" r:id="rId44"/>
    <p:sldId id="350" r:id="rId45"/>
    <p:sldId id="299" r:id="rId46"/>
    <p:sldId id="351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52" r:id="rId55"/>
    <p:sldId id="353" r:id="rId56"/>
    <p:sldId id="355" r:id="rId57"/>
    <p:sldId id="309" r:id="rId58"/>
    <p:sldId id="356" r:id="rId59"/>
    <p:sldId id="311" r:id="rId60"/>
    <p:sldId id="312" r:id="rId61"/>
    <p:sldId id="313" r:id="rId62"/>
    <p:sldId id="314" r:id="rId63"/>
    <p:sldId id="315" r:id="rId64"/>
    <p:sldId id="316" r:id="rId65"/>
    <p:sldId id="317" r:id="rId66"/>
    <p:sldId id="318" r:id="rId67"/>
    <p:sldId id="319" r:id="rId68"/>
    <p:sldId id="357" r:id="rId69"/>
    <p:sldId id="320" r:id="rId70"/>
    <p:sldId id="358" r:id="rId71"/>
    <p:sldId id="323" r:id="rId72"/>
    <p:sldId id="359" r:id="rId73"/>
    <p:sldId id="325" r:id="rId74"/>
    <p:sldId id="360" r:id="rId75"/>
    <p:sldId id="327" r:id="rId76"/>
    <p:sldId id="328" r:id="rId77"/>
    <p:sldId id="329" r:id="rId78"/>
    <p:sldId id="330" r:id="rId79"/>
    <p:sldId id="331" r:id="rId80"/>
    <p:sldId id="361" r:id="rId8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06" autoAdjust="0"/>
    <p:restoredTop sz="94660"/>
  </p:normalViewPr>
  <p:slideViewPr>
    <p:cSldViewPr>
      <p:cViewPr varScale="1">
        <p:scale>
          <a:sx n="102" d="100"/>
          <a:sy n="102" d="100"/>
        </p:scale>
        <p:origin x="209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theme" Target="theme/theme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61" Type="http://schemas.openxmlformats.org/officeDocument/2006/relationships/slide" Target="slides/slide60.xml"/><Relationship Id="rId8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latin typeface="Calibri" panose="020F0502020204030204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971801"/>
            <a:ext cx="8229600" cy="3154680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latin typeface="Arial" pitchFamily="34" charset="0"/>
              </a:defRPr>
            </a:lvl1pPr>
            <a:lvl2pPr marL="742950" indent="-285750" algn="r">
              <a:buNone/>
              <a:tabLst/>
              <a:defRPr sz="16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554480"/>
            <a:ext cx="8229600" cy="1097280"/>
          </a:xfrm>
          <a:prstGeom prst="rect">
            <a:avLst/>
          </a:prstGeom>
        </p:spPr>
        <p:txBody>
          <a:bodyPr/>
          <a:lstStyle>
            <a:lvl1pPr>
              <a:defRPr sz="3000" baseline="0">
                <a:latin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latin typeface="Calibri" panose="020F0502020204030204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RIZ NO SCREENED DIAMOND copy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arrl.org/shop/Licensing-Education-and-Training/" TargetMode="Externa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38073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287C54-3B3F-BEBD-4A70-04ACD33CE7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38D5E2-D16F-6C61-D4AD-EED6F6F7E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In what direction does an electromagnetic wave travel?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2887AA-DF48-AECE-B7CA-353C353242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 depends on the phase angle of the magnetic field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It travels parallel to the electric and magnetic fields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It depends on the phase angle of the electric field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It travels at a right angle to the electric and magnetic fields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E3A04 ECLM Page (10 - 12)</a:t>
            </a:r>
          </a:p>
        </p:txBody>
      </p:sp>
    </p:spTree>
    <p:extLst>
      <p:ext uri="{BB962C8B-B14F-4D97-AF65-F5344CB8AC3E}">
        <p14:creationId xmlns:p14="http://schemas.microsoft.com/office/powerpoint/2010/main" val="40643214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36189B-1F01-4D55-A54E-CE38FB22C7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24000"/>
            <a:ext cx="8229600" cy="109728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are the component fields of an electromagnetic wave oriented?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F58F5A-C1C6-4A87-B3DA-F317401647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They are parallel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They are tangential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They are at right angles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They are 90 degrees out of phase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E3A05 ECLM Page (10 - 12)</a:t>
            </a:r>
          </a:p>
        </p:txBody>
      </p:sp>
    </p:spTree>
    <p:extLst>
      <p:ext uri="{BB962C8B-B14F-4D97-AF65-F5344CB8AC3E}">
        <p14:creationId xmlns:p14="http://schemas.microsoft.com/office/powerpoint/2010/main" val="6431931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F645C4-D745-A5BC-8A3D-477791A811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095F88-A77B-6B9A-8557-683D005688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24000"/>
            <a:ext cx="8229600" cy="109728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are the component fields of an electromagnetic wave oriented?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E7C896-2C76-59DE-F335-13CEB9B933E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They are parallel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They are tangential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They are at right angles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They are 90 degrees out of phase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E3A05 ECLM Page (10 - 12)</a:t>
            </a:r>
          </a:p>
        </p:txBody>
      </p:sp>
    </p:spTree>
    <p:extLst>
      <p:ext uri="{BB962C8B-B14F-4D97-AF65-F5344CB8AC3E}">
        <p14:creationId xmlns:p14="http://schemas.microsoft.com/office/powerpoint/2010/main" val="40040346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C8FF8C-B75E-4CBA-8F6F-906FADB710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should be done to continue a long-distance contact when the MUF for that path decreases due to darkness?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CFF81E-25DC-4060-A913-B70730E6ED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Switch to a higher frequency HF band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Switch to a lower frequency HF band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Change to an antenna with a higher takeoff angle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Change to an antenna with greater beam width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E3A06 ECLM Page (10 - 7)</a:t>
            </a:r>
          </a:p>
        </p:txBody>
      </p:sp>
    </p:spTree>
    <p:extLst>
      <p:ext uri="{BB962C8B-B14F-4D97-AF65-F5344CB8AC3E}">
        <p14:creationId xmlns:p14="http://schemas.microsoft.com/office/powerpoint/2010/main" val="40735176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B837E768-72B0-CF1A-ADD4-A609A05081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F39775-638D-B4E0-53B9-7AD0283539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should be done to continue a long-distance contact when the MUF for that path decreases due to darkness?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722243-4495-2ED5-20C6-FF17516531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Switch to a higher frequency HF band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Switch to a lower frequency HF band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Change to an antenna with a higher takeoff angle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Change to an antenna with greater beam width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E3A06 ECLM Page (10 - 7)</a:t>
            </a:r>
          </a:p>
        </p:txBody>
      </p:sp>
    </p:spTree>
    <p:extLst>
      <p:ext uri="{BB962C8B-B14F-4D97-AF65-F5344CB8AC3E}">
        <p14:creationId xmlns:p14="http://schemas.microsoft.com/office/powerpoint/2010/main" val="31268216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085EFE-CC85-44DA-8443-C906AC5E3F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Atmospheric ducts capable of propagating microwave signals often form over what geographic feature?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E9179A-4429-4832-BA7C-48F44A584F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Mountain ranges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Stratocumulus clouds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Large bodies of water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Nimbus clouds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E3A07 ECLM Page (10 - 12)</a:t>
            </a:r>
          </a:p>
        </p:txBody>
      </p:sp>
    </p:spTree>
    <p:extLst>
      <p:ext uri="{BB962C8B-B14F-4D97-AF65-F5344CB8AC3E}">
        <p14:creationId xmlns:p14="http://schemas.microsoft.com/office/powerpoint/2010/main" val="38044691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BC9157-1182-4BF0-B9DC-0E2AD30E3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Atmospheric ducts capable of propagating microwave signals often form over what geographic feature?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1F5A56-D4BE-48A9-8C7E-86B4E88B1B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Mountain ranges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Stratocumulus clouds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Large bodies of water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Nimbus clouds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E3A07 ECLM Page (10 - 12)</a:t>
            </a:r>
          </a:p>
        </p:txBody>
      </p:sp>
    </p:spTree>
    <p:extLst>
      <p:ext uri="{BB962C8B-B14F-4D97-AF65-F5344CB8AC3E}">
        <p14:creationId xmlns:p14="http://schemas.microsoft.com/office/powerpoint/2010/main" val="29995325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C89A07-D7CF-4B8C-8543-6383C490B8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When a meteor strikes the Earth’s atmosphere, a linear ionized region is formed at what region of the ionosphere?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C59465-CDF4-47D1-86D4-45374CE2E4A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E layer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F1 layer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F2 layer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D layer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E3A08 ECLM Page (10 - 16)</a:t>
            </a:r>
          </a:p>
        </p:txBody>
      </p:sp>
    </p:spTree>
    <p:extLst>
      <p:ext uri="{BB962C8B-B14F-4D97-AF65-F5344CB8AC3E}">
        <p14:creationId xmlns:p14="http://schemas.microsoft.com/office/powerpoint/2010/main" val="40654262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19FDA8-E89B-4DDE-A748-AB1FA4770D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When a meteor strikes the Earth’s atmosphere, a linear ionized region is formed at what region of the ionosphere?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389B81-B86D-46F8-9A14-0FF6E6F788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E layer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F1 layer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F2 layer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D layer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E3A08 ECLM Page (10 - 16)</a:t>
            </a:r>
          </a:p>
        </p:txBody>
      </p:sp>
    </p:spTree>
    <p:extLst>
      <p:ext uri="{BB962C8B-B14F-4D97-AF65-F5344CB8AC3E}">
        <p14:creationId xmlns:p14="http://schemas.microsoft.com/office/powerpoint/2010/main" val="39607290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BCDDF6-474F-45AC-864E-897B50AF90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frequency ranges is most suited for meteor-scatter communications?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B31C54-66FC-4BA5-831D-1D6619392D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0" i="0" u="none" strike="noStrike" baseline="0" dirty="0">
                <a:latin typeface="Calibri" panose="020F0502020204030204" pitchFamily="34" charset="0"/>
              </a:rPr>
              <a:t>A. 1.8 MHz - 1.9 MHz</a:t>
            </a:r>
          </a:p>
          <a:p>
            <a:r>
              <a:rPr lang="de-DE" b="0" i="0" u="none" strike="noStrike" baseline="0" dirty="0">
                <a:latin typeface="Calibri" panose="020F0502020204030204" pitchFamily="34" charset="0"/>
              </a:rPr>
              <a:t>B. 10 MHz - 14 MHz</a:t>
            </a:r>
          </a:p>
          <a:p>
            <a:r>
              <a:rPr lang="de-DE" b="0" i="0" u="none" strike="noStrike" baseline="0" dirty="0">
                <a:latin typeface="Calibri" panose="020F0502020204030204" pitchFamily="34" charset="0"/>
              </a:rPr>
              <a:t>C. 28 MHz - 148 MHz</a:t>
            </a:r>
          </a:p>
          <a:p>
            <a:r>
              <a:rPr lang="de-DE" b="0" i="0" u="none" strike="noStrike" baseline="0" dirty="0">
                <a:latin typeface="Calibri" panose="020F0502020204030204" pitchFamily="34" charset="0"/>
              </a:rPr>
              <a:t>D. 220 MHz - 450 MHz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E3A09 ECLM Page (10 - 16)</a:t>
            </a:r>
          </a:p>
        </p:txBody>
      </p:sp>
    </p:spTree>
    <p:extLst>
      <p:ext uri="{BB962C8B-B14F-4D97-AF65-F5344CB8AC3E}">
        <p14:creationId xmlns:p14="http://schemas.microsoft.com/office/powerpoint/2010/main" val="2708682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>
            <a:extLst>
              <a:ext uri="{FF2B5EF4-FFF2-40B4-BE49-F238E27FC236}">
                <a16:creationId xmlns:a16="http://schemas.microsoft.com/office/drawing/2014/main" id="{8E941AC2-4993-403D-B19C-63CBFBBD07D8}"/>
              </a:ext>
            </a:extLst>
          </p:cNvPr>
          <p:cNvSpPr>
            <a:spLocks/>
          </p:cNvSpPr>
          <p:nvPr/>
        </p:nvSpPr>
        <p:spPr bwMode="auto">
          <a:xfrm>
            <a:off x="2029412" y="1727597"/>
            <a:ext cx="5085174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1pPr>
            <a:lvl2pPr marL="37931725" indent="-37474525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2pPr>
            <a:lvl3pPr marL="19558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3pPr>
            <a:lvl4pPr marL="24003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4pPr>
            <a:lvl5pPr marL="28448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5pPr>
            <a:lvl6pPr marL="33020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6pPr>
            <a:lvl7pPr marL="37592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7pPr>
            <a:lvl8pPr marL="42164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8pPr>
            <a:lvl9pPr marL="46736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9pPr>
          </a:lstStyle>
          <a:p>
            <a:pPr algn="ctr" eaLnBrk="1" hangingPunct="1">
              <a:lnSpc>
                <a:spcPts val="48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4400" b="1" dirty="0">
                <a:latin typeface="Calibri" panose="020F0502020204030204" pitchFamily="34" charset="0"/>
                <a:cs typeface="Calibri" panose="020F0502020204030204" pitchFamily="34" charset="0"/>
              </a:rPr>
              <a:t>Extra License Manual</a:t>
            </a:r>
          </a:p>
          <a:p>
            <a:pPr algn="ctr" eaLnBrk="1" hangingPunct="1">
              <a:lnSpc>
                <a:spcPts val="48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4400" b="1" dirty="0">
                <a:latin typeface="Calibri" panose="020F0502020204030204" pitchFamily="34" charset="0"/>
                <a:cs typeface="Calibri" panose="020F0502020204030204" pitchFamily="34" charset="0"/>
              </a:rPr>
              <a:t>and other resources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1184BAD-7559-43E6-AC97-12A405393044}"/>
              </a:ext>
            </a:extLst>
          </p:cNvPr>
          <p:cNvSpPr/>
          <p:nvPr/>
        </p:nvSpPr>
        <p:spPr>
          <a:xfrm>
            <a:off x="1219200" y="5181600"/>
            <a:ext cx="6858000" cy="44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40000"/>
              </a:lnSpc>
              <a:spcBef>
                <a:spcPct val="0"/>
              </a:spcBef>
            </a:pPr>
            <a:r>
              <a:rPr lang="en-US" altLang="en-US" dirty="0">
                <a:solidFill>
                  <a:srgbClr val="0000FF"/>
                </a:solidFill>
                <a:cs typeface="Gill Sans" pitchFamily="1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http://www.arrl.org/shop/Licensing-Education-and-Training/</a:t>
            </a:r>
            <a:endParaRPr lang="en-US" altLang="en-US" dirty="0">
              <a:solidFill>
                <a:srgbClr val="0000FF"/>
              </a:solidFill>
              <a:cs typeface="Gill Sans" pitchFamily="1" charset="0"/>
            </a:endParaRPr>
          </a:p>
        </p:txBody>
      </p:sp>
      <p:pic>
        <p:nvPicPr>
          <p:cNvPr id="2" name="Picture 2" descr="ARRL Extra Class License Manual 12th Edition">
            <a:extLst>
              <a:ext uri="{FF2B5EF4-FFF2-40B4-BE49-F238E27FC236}">
                <a16:creationId xmlns:a16="http://schemas.microsoft.com/office/drawing/2014/main" id="{52D88FCB-48DE-4341-8227-F75D57C6E0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1899" y="3038475"/>
            <a:ext cx="16002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99105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F72C79-130A-477B-ADF8-A76DFCE354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frequency ranges is most suited for meteor-scatter communications?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E10122-69F4-4A6D-809A-DB788C5FA6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0" i="0" u="none" strike="noStrike" baseline="0" dirty="0">
                <a:latin typeface="Calibri" panose="020F0502020204030204" pitchFamily="34" charset="0"/>
              </a:rPr>
              <a:t>A. 1.8 MHz - 1.9 MHz</a:t>
            </a:r>
          </a:p>
          <a:p>
            <a:r>
              <a:rPr lang="de-DE" b="0" i="0" u="none" strike="noStrike" baseline="0" dirty="0">
                <a:latin typeface="Calibri" panose="020F0502020204030204" pitchFamily="34" charset="0"/>
              </a:rPr>
              <a:t>B. 10 MHz - 14 MHz</a:t>
            </a:r>
          </a:p>
          <a:p>
            <a:r>
              <a:rPr lang="de-DE" b="0" i="0" u="none" strike="noStrike" baseline="0" dirty="0">
                <a:latin typeface="Calibri" panose="020F0502020204030204" pitchFamily="34" charset="0"/>
              </a:rPr>
              <a:t>C. 28 MHz - 148 MHz</a:t>
            </a:r>
          </a:p>
          <a:p>
            <a:r>
              <a:rPr lang="de-DE" b="0" i="0" u="none" strike="noStrike" baseline="0" dirty="0">
                <a:latin typeface="Calibri" panose="020F0502020204030204" pitchFamily="34" charset="0"/>
              </a:rPr>
              <a:t>D. 220 MHz - 450 MHz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E3A09 ECLM Page (10 - 16)</a:t>
            </a:r>
          </a:p>
        </p:txBody>
      </p:sp>
    </p:spTree>
    <p:extLst>
      <p:ext uri="{BB962C8B-B14F-4D97-AF65-F5344CB8AC3E}">
        <p14:creationId xmlns:p14="http://schemas.microsoft.com/office/powerpoint/2010/main" val="13029949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13C00-7258-4C9C-A6FE-17CEEF9E7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determines the speed of electromagnetic waves through a medium?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44FD33-5E41-4337-853B-E66C868DF2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Resistance and reactance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Evanescence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Birefringence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index of refraction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E3A10 ECLM Page (10 - 12)</a:t>
            </a:r>
          </a:p>
        </p:txBody>
      </p:sp>
    </p:spTree>
    <p:extLst>
      <p:ext uri="{BB962C8B-B14F-4D97-AF65-F5344CB8AC3E}">
        <p14:creationId xmlns:p14="http://schemas.microsoft.com/office/powerpoint/2010/main" val="34404720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728DBF85-D841-4D54-37C7-D61599AD13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0D6AF6-56C7-DA96-09DE-4487A705DE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determines the speed of electromagnetic waves through a medium?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5FCE7F-07D5-7004-BB99-CE080016FD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971800"/>
            <a:ext cx="8229600" cy="315468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Resistance and reactance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Evanescence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Birefringence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index of refraction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E3A10 ECLM Page (10 - 12)</a:t>
            </a:r>
          </a:p>
        </p:txBody>
      </p:sp>
    </p:spTree>
    <p:extLst>
      <p:ext uri="{BB962C8B-B14F-4D97-AF65-F5344CB8AC3E}">
        <p14:creationId xmlns:p14="http://schemas.microsoft.com/office/powerpoint/2010/main" val="21276614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F0517F-D67C-435F-9C5A-8CBF741BEE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 typical range for tropospheric propagation of microwave signals?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A08578-EE9F-46D8-8D91-D975C5EB76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10 miles to 50 miles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100 miles to 300 miles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1200 miles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2500 miles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E3A11 ECLM Page (10 - 12)</a:t>
            </a:r>
          </a:p>
        </p:txBody>
      </p:sp>
    </p:spTree>
    <p:extLst>
      <p:ext uri="{BB962C8B-B14F-4D97-AF65-F5344CB8AC3E}">
        <p14:creationId xmlns:p14="http://schemas.microsoft.com/office/powerpoint/2010/main" val="3240811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31B13B-983C-4A55-8A6B-D0182F7081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 typical range for tropospheric propagation of microwave signals?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72BF03-0738-4A71-A532-AD6FDBF21EB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10 miles to 50 miles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100 miles to 300 miles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1200 miles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2500 miles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E3A11 ECLM Page (10 - 12)</a:t>
            </a:r>
          </a:p>
        </p:txBody>
      </p:sp>
    </p:spTree>
    <p:extLst>
      <p:ext uri="{BB962C8B-B14F-4D97-AF65-F5344CB8AC3E}">
        <p14:creationId xmlns:p14="http://schemas.microsoft.com/office/powerpoint/2010/main" val="38146080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81AB5C-CCC3-4006-8FD6-75380AB90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most likely to result in auroral propagation?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16047D-2F97-493A-8899-ED4F506CAE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Meteor showers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Quiet geomagnetic conditions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Severe geomagnetic storms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Extreme low-pressure areas in polar regions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E3A12 ECLM Page (10 - 14)</a:t>
            </a:r>
          </a:p>
        </p:txBody>
      </p:sp>
    </p:spTree>
    <p:extLst>
      <p:ext uri="{BB962C8B-B14F-4D97-AF65-F5344CB8AC3E}">
        <p14:creationId xmlns:p14="http://schemas.microsoft.com/office/powerpoint/2010/main" val="31454739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A5ECB7EC-C5E5-32E2-6820-CEA01BD8D3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B3445-03A2-A22A-B63D-FEA11696A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most likely to result in auroral propagation?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7A7AC2-BBE1-A138-B953-BD11C64197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Meteor showers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Quiet geomagnetic conditions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Severe geomagnetic storms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Extreme low-pressure areas in polar regions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E3A12 ECLM Page (10 - 14)</a:t>
            </a:r>
          </a:p>
        </p:txBody>
      </p:sp>
    </p:spTree>
    <p:extLst>
      <p:ext uri="{BB962C8B-B14F-4D97-AF65-F5344CB8AC3E}">
        <p14:creationId xmlns:p14="http://schemas.microsoft.com/office/powerpoint/2010/main" val="10085507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668311-D053-4D8C-AA70-3D60DD3F35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these emission modes is best for auroral propagation?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52BE6B-2AFF-4078-9820-18F030DC8A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CW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SSB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FM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RTTY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E3A13 ECLM Page (10 - 14)</a:t>
            </a:r>
          </a:p>
        </p:txBody>
      </p:sp>
    </p:spTree>
    <p:extLst>
      <p:ext uri="{BB962C8B-B14F-4D97-AF65-F5344CB8AC3E}">
        <p14:creationId xmlns:p14="http://schemas.microsoft.com/office/powerpoint/2010/main" val="37970786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224F73-610F-4E47-A40E-B2E8BC4F41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these emission modes is best for auroral propagation?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08FC2A-EB2E-43CD-8DE3-6692E05A91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CW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SSB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FM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RTTY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E3A13 ECLM Page (10 - 14)</a:t>
            </a:r>
          </a:p>
        </p:txBody>
      </p:sp>
    </p:spTree>
    <p:extLst>
      <p:ext uri="{BB962C8B-B14F-4D97-AF65-F5344CB8AC3E}">
        <p14:creationId xmlns:p14="http://schemas.microsoft.com/office/powerpoint/2010/main" val="112920444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7BFD8C-2404-4915-8DAA-FF8130DEB5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are circularly polarized electromagnetic waves?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9D9F7D-89FE-4A36-AD37-4BB25D661A7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Waves with an electric field bent into a circular shape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Waves with rotating electric and magnetic fields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Waves that circle Earth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Waves produced by a loop antenna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E3A14 ECLM Page (10 - 3)</a:t>
            </a:r>
          </a:p>
        </p:txBody>
      </p:sp>
    </p:spTree>
    <p:extLst>
      <p:ext uri="{BB962C8B-B14F-4D97-AF65-F5344CB8AC3E}">
        <p14:creationId xmlns:p14="http://schemas.microsoft.com/office/powerpoint/2010/main" val="10422254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FDFACC-658D-4C2C-ADC3-31E1FEE0C7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approximate maximum separation measured along the surface of the Earth between two stations communicating by EME?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A09006-E777-4E19-ABDD-B11E025178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500 miles, if the moon is at perigee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2000 miles, if the moon is at apogee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5000 miles, if the moon is at perigee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12,000 miles, if the moon is visible by both stations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E3A01 ECLM Page (10 - 17)</a:t>
            </a:r>
          </a:p>
        </p:txBody>
      </p:sp>
    </p:spTree>
    <p:extLst>
      <p:ext uri="{BB962C8B-B14F-4D97-AF65-F5344CB8AC3E}">
        <p14:creationId xmlns:p14="http://schemas.microsoft.com/office/powerpoint/2010/main" val="100941967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AD8D57-9BD8-55F5-BD41-1B71093C8F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B1B299-4DC4-4971-5074-2D156354D4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are circularly polarized electromagnetic waves?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CCB99B-13B4-8A5A-8924-6DB8AEF6153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Waves with an electric field bent into a circular shape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Waves with rotating electric and magnetic fields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Waves that circle Earth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Waves produced by a loop antenna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E3A14 ECLM Page (10 - 3)</a:t>
            </a:r>
          </a:p>
        </p:txBody>
      </p:sp>
    </p:spTree>
    <p:extLst>
      <p:ext uri="{BB962C8B-B14F-4D97-AF65-F5344CB8AC3E}">
        <p14:creationId xmlns:p14="http://schemas.microsoft.com/office/powerpoint/2010/main" val="88489963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85F742-A6B3-4168-88B3-76093C340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Where is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transequatorial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propagation (TEP) most likely to occur?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84BC0B-AFB9-4BC2-84FA-53BC058D8A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Between points separated by 2,000 miles to 3,000 miles over a path perpendicular to the geomagnetic equator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Between points located 1,500 miles to 2,000 miles apart on the geomagnetic equator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Between points located at each other’s antipode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Through the region where the terminator crosses the geographic equator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E3B01 ECLM Page (10 - 13)</a:t>
            </a:r>
          </a:p>
        </p:txBody>
      </p:sp>
    </p:spTree>
    <p:extLst>
      <p:ext uri="{BB962C8B-B14F-4D97-AF65-F5344CB8AC3E}">
        <p14:creationId xmlns:p14="http://schemas.microsoft.com/office/powerpoint/2010/main" val="269867880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1F3387-85BC-0AB4-AEA9-6AB3FCF41F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77FB35-626B-D1BD-CF6B-5D84D70D3A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Where is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transequatorial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propagation (TEP) most likely to occur?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0945D0-CA24-E831-6B87-97589AD800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971800"/>
            <a:ext cx="8229600" cy="315468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Between points separated by 2,000 miles to 3,000 miles over a path perpendicular to the geomagnetic equator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Between points located 1,500 miles to 2,000 miles apart on the geomagnetic equator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Between points located at each other’s antipode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Through the region where the terminator crosses the geographic equator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E3B01 ECLM Page (10 - 13)</a:t>
            </a:r>
          </a:p>
        </p:txBody>
      </p:sp>
    </p:spTree>
    <p:extLst>
      <p:ext uri="{BB962C8B-B14F-4D97-AF65-F5344CB8AC3E}">
        <p14:creationId xmlns:p14="http://schemas.microsoft.com/office/powerpoint/2010/main" val="363786201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63128B-DA85-4F08-88FD-FD5AA934AA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approximate maximum range for signals using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transequatorial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propagation?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C8AB37-7605-4294-BCF8-5B5124C1FA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1000 miles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2500 miles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5000 miles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7500 miles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E3B02 ECLM Page (10 - 14)</a:t>
            </a:r>
          </a:p>
        </p:txBody>
      </p:sp>
    </p:spTree>
    <p:extLst>
      <p:ext uri="{BB962C8B-B14F-4D97-AF65-F5344CB8AC3E}">
        <p14:creationId xmlns:p14="http://schemas.microsoft.com/office/powerpoint/2010/main" val="9720097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CA4D91-9FE4-4E26-94B9-8E70C10E28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approximate maximum range for signals using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transequatorial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propagation?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36E570-E8BA-4FB6-823B-EC1D1EA526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1000 miles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2500 miles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5000 miles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7500 miles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E3B02 ECLM Page (10 - 14)</a:t>
            </a:r>
          </a:p>
        </p:txBody>
      </p:sp>
    </p:spTree>
    <p:extLst>
      <p:ext uri="{BB962C8B-B14F-4D97-AF65-F5344CB8AC3E}">
        <p14:creationId xmlns:p14="http://schemas.microsoft.com/office/powerpoint/2010/main" val="17824308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53C128-1F88-4F92-B152-7796CB373F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At what time of day is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transequatorial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propagation most likely to occur?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758B7F-374A-49EF-A94E-5F60CA8108A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Morning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Noon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Afternoon or early evening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Late at night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E3B03 ECLM Page (10 - 14)</a:t>
            </a:r>
          </a:p>
        </p:txBody>
      </p:sp>
    </p:spTree>
    <p:extLst>
      <p:ext uri="{BB962C8B-B14F-4D97-AF65-F5344CB8AC3E}">
        <p14:creationId xmlns:p14="http://schemas.microsoft.com/office/powerpoint/2010/main" val="123055040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26FD13-B569-435B-A7A5-161481978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At what time of day is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transequatorial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propagation most likely to occur?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346BAA-0371-4203-A648-114EE4489FE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Morning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Noon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Afternoon or early evening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Late at night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E3B03 ECLM Page (10 - 14)</a:t>
            </a:r>
          </a:p>
        </p:txBody>
      </p:sp>
    </p:spTree>
    <p:extLst>
      <p:ext uri="{BB962C8B-B14F-4D97-AF65-F5344CB8AC3E}">
        <p14:creationId xmlns:p14="http://schemas.microsoft.com/office/powerpoint/2010/main" val="290149109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727508-8C44-4D95-B69B-9D0E2F0AAF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meant by the terms "extraordinary" and "ordinary" waves?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6C90FE-3970-43CC-A8D1-CD3A349B80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Extraordinary waves exhibit rare long-skip propagation, compared to ordinary waves, which travel shorter distances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Independently propagating, elliptically polarized waves created in the ionosphere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Long-path and short-path waves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Refracted rays and reflected waves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E3B04 ECLM Page (10 - 7)</a:t>
            </a:r>
          </a:p>
        </p:txBody>
      </p:sp>
    </p:spTree>
    <p:extLst>
      <p:ext uri="{BB962C8B-B14F-4D97-AF65-F5344CB8AC3E}">
        <p14:creationId xmlns:p14="http://schemas.microsoft.com/office/powerpoint/2010/main" val="239189451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F8EB1E-AA00-4CDB-BCA5-72AAA8F51E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meant by the terms "extraordinary" and "ordinary" waves?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DB1877-D528-4D78-B67F-811B11EE20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Extraordinary waves exhibit rare long-skip propagation, compared to ordinary waves, which travel shorter distances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Independently propagating, elliptically polarized waves created in the ionosphere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Long-path and short-path waves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Refracted rays and reflected waves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E3B04 ECLM Page (10 - 7)</a:t>
            </a:r>
          </a:p>
        </p:txBody>
      </p:sp>
    </p:spTree>
    <p:extLst>
      <p:ext uri="{BB962C8B-B14F-4D97-AF65-F5344CB8AC3E}">
        <p14:creationId xmlns:p14="http://schemas.microsoft.com/office/powerpoint/2010/main" val="398464400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D32C81-E5AC-4BFF-8783-D6937B0825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paths is most likely to support long-distance propagation on 160 meters?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DFD9CA-3AD0-4A30-A05B-9EB3005356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path entirely in sunlight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Paths at high latitudes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direct north-south path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path entirely in darkness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E3B05 ECLM Page (10 - 9)</a:t>
            </a:r>
          </a:p>
        </p:txBody>
      </p:sp>
    </p:spTree>
    <p:extLst>
      <p:ext uri="{BB962C8B-B14F-4D97-AF65-F5344CB8AC3E}">
        <p14:creationId xmlns:p14="http://schemas.microsoft.com/office/powerpoint/2010/main" val="36237332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2FEAB4-A60D-4D3D-AFDC-CD6A5C7B9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approximate maximum separation measured along the surface of the Earth between two stations communicating by EME?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6BF5D5-FFF8-476C-80F1-2A318EDDB33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500 miles, if the moon is at perigee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2000 miles, if the moon is at apogee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5000 miles, if the moon is at perigee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12,000 miles, if the moon is visible by both stations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E3A01 ECLM Page (10 - 17)</a:t>
            </a:r>
          </a:p>
        </p:txBody>
      </p:sp>
    </p:spTree>
    <p:extLst>
      <p:ext uri="{BB962C8B-B14F-4D97-AF65-F5344CB8AC3E}">
        <p14:creationId xmlns:p14="http://schemas.microsoft.com/office/powerpoint/2010/main" val="243010459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A8E6843D-014D-327F-B4BD-52EA706998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64BAC3-ECBA-D510-D3B5-80FBD9A69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paths is most likely to support long-distance propagation on 160 meters?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637B6C-AE28-9F68-0C4B-CB45CCC48E8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path entirely in sunlight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Paths at high latitudes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direct north-south path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path entirely in darkness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E3B05 ECLM Page (10 - 9)</a:t>
            </a:r>
          </a:p>
        </p:txBody>
      </p:sp>
    </p:spTree>
    <p:extLst>
      <p:ext uri="{BB962C8B-B14F-4D97-AF65-F5344CB8AC3E}">
        <p14:creationId xmlns:p14="http://schemas.microsoft.com/office/powerpoint/2010/main" val="292877681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7E7BD3-2B67-4841-B3CA-383392245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On which of the following amateur bands is long-path propagation most frequent?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3B2E42-73B9-4924-9740-7E0F13C210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160 meters and 80 meters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40 meters and 20 meters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10 meters and 6 meters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6 meters and 2 meters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E3B06 ECLM Page (10 - 9)</a:t>
            </a:r>
          </a:p>
        </p:txBody>
      </p:sp>
    </p:spTree>
    <p:extLst>
      <p:ext uri="{BB962C8B-B14F-4D97-AF65-F5344CB8AC3E}">
        <p14:creationId xmlns:p14="http://schemas.microsoft.com/office/powerpoint/2010/main" val="394757921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7FC285F0-4BDC-FF03-66CE-C204E104D1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517E21-7E0B-9E37-8B76-8A5248CACA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On which of the following amateur bands is long-path propagation most frequent?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CD2D3D-9A8E-6754-62A3-A040FAB460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160 meters and 80 meters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40 meters and 20 meters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10 meters and 6 meters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6 meters and 2 meters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E3B06 ECLM Page (10 - 9)</a:t>
            </a:r>
          </a:p>
        </p:txBody>
      </p:sp>
    </p:spTree>
    <p:extLst>
      <p:ext uri="{BB962C8B-B14F-4D97-AF65-F5344CB8AC3E}">
        <p14:creationId xmlns:p14="http://schemas.microsoft.com/office/powerpoint/2010/main" val="299238060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948F3-372F-4ED0-BA97-147103D3E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effect does lowering a signal’s transmitted elevation angle have on ionospheric HF skip propagation?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1974EC-7F4E-4682-8067-4BB068537A9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Faraday rotation becomes stronger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MUF decreases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distance covered by each hop increases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critical frequency increases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E3B07 ECLM Page (10 - 7)</a:t>
            </a:r>
          </a:p>
        </p:txBody>
      </p:sp>
    </p:spTree>
    <p:extLst>
      <p:ext uri="{BB962C8B-B14F-4D97-AF65-F5344CB8AC3E}">
        <p14:creationId xmlns:p14="http://schemas.microsoft.com/office/powerpoint/2010/main" val="17560524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7BBCE7-3B8F-BE83-320D-C46C1987D1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161BAF-85B1-4EEE-5657-6FF5A65C7F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effect does lowering a signal’s transmitted elevation angle have on ionospheric HF skip propagation?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0A968C-BB0A-E661-9598-28FC5B8FA06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Faraday rotation becomes stronger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MUF decreases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distance covered by each hop increases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critical frequency increases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E3B07 ECLM Page (10 - 7)</a:t>
            </a:r>
          </a:p>
        </p:txBody>
      </p:sp>
    </p:spTree>
    <p:extLst>
      <p:ext uri="{BB962C8B-B14F-4D97-AF65-F5344CB8AC3E}">
        <p14:creationId xmlns:p14="http://schemas.microsoft.com/office/powerpoint/2010/main" val="216106180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260DDC-E18F-490F-9E39-FFA3A6B9B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does the maximum range of ground-wave propagation change when the signal frequency is increased?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E98B81-8E8A-C8CF-0F61-A10E199CBB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971801"/>
            <a:ext cx="8229600" cy="315468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 stays the same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It increases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It decreases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It peaks at roughly 8 MHz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E3B08</a:t>
            </a:r>
          </a:p>
        </p:txBody>
      </p:sp>
    </p:spTree>
    <p:extLst>
      <p:ext uri="{BB962C8B-B14F-4D97-AF65-F5344CB8AC3E}">
        <p14:creationId xmlns:p14="http://schemas.microsoft.com/office/powerpoint/2010/main" val="207712393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9B01C06B-91C5-2AC9-92BE-D0FE4A0F1A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2DF366-737C-5D18-C31D-B5AC73CE0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does the maximum range of ground-wave propagation change when the signal frequency is increased?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7F2DB7-2873-A731-1BB9-014D89A5B7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971801"/>
            <a:ext cx="8229600" cy="315468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 stays the same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It increases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It decreases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It peaks at roughly 8 MHz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E3B08</a:t>
            </a:r>
          </a:p>
        </p:txBody>
      </p:sp>
    </p:spTree>
    <p:extLst>
      <p:ext uri="{BB962C8B-B14F-4D97-AF65-F5344CB8AC3E}">
        <p14:creationId xmlns:p14="http://schemas.microsoft.com/office/powerpoint/2010/main" val="299248672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90500-2FB2-4533-A9FD-E1F6127698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At what time of year is sporadic E propagation most likely to occur?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B673B3-5027-4C44-8CFD-CD9AA512E6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Around the solstices, especially the summer solstice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Around the solstices, especially the winter solstice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Around the equinoxes, especially the spring equinox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Around the equinoxes, especially the fall equinox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E3B09 ECLM Page (10 - 13)</a:t>
            </a:r>
          </a:p>
        </p:txBody>
      </p:sp>
    </p:spTree>
    <p:extLst>
      <p:ext uri="{BB962C8B-B14F-4D97-AF65-F5344CB8AC3E}">
        <p14:creationId xmlns:p14="http://schemas.microsoft.com/office/powerpoint/2010/main" val="321826640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E77259-E9BA-434F-940E-193ABAB4A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At what time of year is sporadic E propagation most likely to occur?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6D788F-9A39-46D1-8B87-7103498BB1A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Around the solstices, especially the summer solstice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Around the solstices, especially the winter solstice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Around the equinoxes, especially the spring equinox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Around the equinoxes, especially the fall equinox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E3B09 ECLM Page (10 - 13)</a:t>
            </a:r>
          </a:p>
        </p:txBody>
      </p:sp>
    </p:spTree>
    <p:extLst>
      <p:ext uri="{BB962C8B-B14F-4D97-AF65-F5344CB8AC3E}">
        <p14:creationId xmlns:p14="http://schemas.microsoft.com/office/powerpoint/2010/main" val="269246578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BE8796-5A61-4BB5-ADB6-5C74E72C3C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effect of chordal-hop propagation?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A980F0-30DB-4F0B-A213-D4E22957FDF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signal experiences less loss compared to multi-hop using Earth as a reflector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MUF for chordal hop propagation is much lower than for normal skip propagation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Atmospheric noise is lower in the direction of chordal hop propagation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Signals travel faster along ionospheric chords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E3B10 ECLM Page (10 - 6)</a:t>
            </a:r>
          </a:p>
        </p:txBody>
      </p:sp>
    </p:spTree>
    <p:extLst>
      <p:ext uri="{BB962C8B-B14F-4D97-AF65-F5344CB8AC3E}">
        <p14:creationId xmlns:p14="http://schemas.microsoft.com/office/powerpoint/2010/main" val="8860205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B3A74-DBF9-4A2D-8D0D-66B8C33295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characterizes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libration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fading of an EME signal?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E77950-3150-44C0-8929-06ACE146F1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slow change in the pitch of the CW signal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fluttery irregular fading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gradual loss of signal as the sun rises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returning echo is several hertz lower in frequency than the transmitted signal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E3A02 ECLM Page (10 - 17)</a:t>
            </a:r>
          </a:p>
        </p:txBody>
      </p:sp>
    </p:spTree>
    <p:extLst>
      <p:ext uri="{BB962C8B-B14F-4D97-AF65-F5344CB8AC3E}">
        <p14:creationId xmlns:p14="http://schemas.microsoft.com/office/powerpoint/2010/main" val="341196176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0A2891-FCDE-4525-8314-B3783EA830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effect of chordal-hop propagation?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57D68-EF65-4559-9D2E-5FC3DAFBBA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signal experiences less loss compared to multi-hop using Earth as a reflector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MUF for chordal hop propagation is much lower than for normal skip propagation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Atmospheric noise is lower in the direction of chordal hop propagation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Signals travel faster along ionospheric chords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E3B10 ECLM Page (10 - 6)</a:t>
            </a:r>
          </a:p>
        </p:txBody>
      </p:sp>
    </p:spTree>
    <p:extLst>
      <p:ext uri="{BB962C8B-B14F-4D97-AF65-F5344CB8AC3E}">
        <p14:creationId xmlns:p14="http://schemas.microsoft.com/office/powerpoint/2010/main" val="193314004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4DA5A-7EEB-406B-9082-C367978729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At what time of day is sporadic-E propagation most likely to occur?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CCD868-5A58-4463-82AC-022DA6E536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Between midnight and sunrise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Between sunset and midnight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Between sunset and sunrise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Between sunrise and sunset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E3B11 ECLM Page (10 - 13)</a:t>
            </a:r>
          </a:p>
        </p:txBody>
      </p:sp>
    </p:spTree>
    <p:extLst>
      <p:ext uri="{BB962C8B-B14F-4D97-AF65-F5344CB8AC3E}">
        <p14:creationId xmlns:p14="http://schemas.microsoft.com/office/powerpoint/2010/main" val="348420061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EC19DF-D22B-4C4F-81D8-5ABF23728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At what time of day can sporadic E propagation occur?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4D8802-7151-43FE-9B7F-3A15D57E10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Between midnight and sunrise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Between sunset and midnight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Between sunset and sunrise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Between sunrise and sunset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E3B11 ECLM Page (10 - 13)</a:t>
            </a:r>
          </a:p>
        </p:txBody>
      </p:sp>
    </p:spTree>
    <p:extLst>
      <p:ext uri="{BB962C8B-B14F-4D97-AF65-F5344CB8AC3E}">
        <p14:creationId xmlns:p14="http://schemas.microsoft.com/office/powerpoint/2010/main" val="301760315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E23190-32B3-45AE-9C0D-2DB7DE647A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chordal-hop propagation?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4A3FC7-BA1B-4A39-A85C-9AE1B54268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Propagation away from the great circle bearing between stations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Successive ionospheric refractions without an intermediate reflection from the ground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Propagation across the geomagnetic equator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Signals reflected back toward the transmitting station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E3B12 ECLM Page (10 - 6)</a:t>
            </a:r>
          </a:p>
        </p:txBody>
      </p:sp>
    </p:spTree>
    <p:extLst>
      <p:ext uri="{BB962C8B-B14F-4D97-AF65-F5344CB8AC3E}">
        <p14:creationId xmlns:p14="http://schemas.microsoft.com/office/powerpoint/2010/main" val="401282775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99764D1F-B0EE-F976-1682-C1F046BCDB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401B63-EE1C-D25A-919C-98D350BD9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chordal-hop propagation?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FB237C-7E19-ED34-9F0B-D576AF434F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Propagation away from the great circle bearing between stations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Successive ionospheric refractions without an intermediate reflection from the ground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Propagation across the geomagnetic equator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Signals reflected back toward the transmitting station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E3B12 ECLM Page (10 - 6)</a:t>
            </a:r>
          </a:p>
        </p:txBody>
      </p:sp>
    </p:spTree>
    <p:extLst>
      <p:ext uri="{BB962C8B-B14F-4D97-AF65-F5344CB8AC3E}">
        <p14:creationId xmlns:p14="http://schemas.microsoft.com/office/powerpoint/2010/main" val="288028327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4602EFBA-2E09-D5E8-BC0F-0D2F2862AF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2D7114-599C-1A06-73C3-25E5033EBD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type of polarization is supported by ground-wave propagation?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5B974D-BCCF-5B7B-3BB2-3B3E2CDCE5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A. Vertical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B. Horizontal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C. Circular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D. Elliptical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E3B13</a:t>
            </a:r>
          </a:p>
        </p:txBody>
      </p:sp>
    </p:spTree>
    <p:extLst>
      <p:ext uri="{BB962C8B-B14F-4D97-AF65-F5344CB8AC3E}">
        <p14:creationId xmlns:p14="http://schemas.microsoft.com/office/powerpoint/2010/main" val="411299028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24D8CB58-1177-53BD-5D94-F8D2CD9E55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49DDA3-D087-2FFC-53CD-B60C65DA1C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type of polarization is supported by ground-wave propagation?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FC2F35-24D2-DDAE-A3C1-D30B6652AF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A. Vertical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B. Horizontal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C. Circular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D. Elliptical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E3B13</a:t>
            </a:r>
          </a:p>
        </p:txBody>
      </p:sp>
    </p:spTree>
    <p:extLst>
      <p:ext uri="{BB962C8B-B14F-4D97-AF65-F5344CB8AC3E}">
        <p14:creationId xmlns:p14="http://schemas.microsoft.com/office/powerpoint/2010/main" val="268164335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201A6A-435B-4081-9430-2A4652D58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cause of short-term radio blackouts?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9F2FF4-8E3D-4EC6-9319-DEEFC2E1AE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Coronal mass ejections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Sunspots on the solar equator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North-oriented interplanetary magnetic field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Solar flares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E3C01 ECLM Page (10 - 8)</a:t>
            </a:r>
          </a:p>
        </p:txBody>
      </p:sp>
    </p:spTree>
    <p:extLst>
      <p:ext uri="{BB962C8B-B14F-4D97-AF65-F5344CB8AC3E}">
        <p14:creationId xmlns:p14="http://schemas.microsoft.com/office/powerpoint/2010/main" val="118451326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A6CEEC41-AA8E-ED54-F476-38A07B4E22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73135-C65C-4613-52F1-2B6D31E812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cause of short-term radio blackouts?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12CAF4-1C6C-774D-9414-01F488E4CE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Coronal mass ejections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Sunspots on the solar equator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North-oriented interplanetary magnetic field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Solar flares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E3C01 ECLM Page (10 - 8)</a:t>
            </a:r>
          </a:p>
        </p:txBody>
      </p:sp>
    </p:spTree>
    <p:extLst>
      <p:ext uri="{BB962C8B-B14F-4D97-AF65-F5344CB8AC3E}">
        <p14:creationId xmlns:p14="http://schemas.microsoft.com/office/powerpoint/2010/main" val="292647455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372B67-7284-4BE6-8920-29CF170BF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indicated by a rising A or K index?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55FA77-D275-4254-BA6E-92311B83DF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Increasing disturbance of the geomagnetic field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Decreasing disturbance of the geomagnetic field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Higher levels of solar UV radiation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An increase in the critical frequency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E3C02 ECLM Page (10 - 5)</a:t>
            </a:r>
          </a:p>
        </p:txBody>
      </p:sp>
    </p:spTree>
    <p:extLst>
      <p:ext uri="{BB962C8B-B14F-4D97-AF65-F5344CB8AC3E}">
        <p14:creationId xmlns:p14="http://schemas.microsoft.com/office/powerpoint/2010/main" val="37968608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57FB7B-4AB1-454A-B3E4-340C772AB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characterizes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libration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fading of an EME signal?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EFF8C5-A026-4E78-A80F-8AD4C3B264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slow change in the pitch of the CW signal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fluttery irregular fading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gradual loss of signal as the sun rises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returning echo is several hertz lower in frequency than the transmitted signal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E3A02 ECLM Page (10 - 17)</a:t>
            </a:r>
          </a:p>
        </p:txBody>
      </p:sp>
    </p:spTree>
    <p:extLst>
      <p:ext uri="{BB962C8B-B14F-4D97-AF65-F5344CB8AC3E}">
        <p14:creationId xmlns:p14="http://schemas.microsoft.com/office/powerpoint/2010/main" val="2689062505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D3501C-F673-4A25-9946-4F1CC83EB2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indicated by a rising A or K index?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4EB4E7-C804-47F6-9F41-5A814D1E0C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Increasing disturbance of the geomagnetic field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Decreasing disturbance of the geomagnetic field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Higher levels of solar UV radiation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An increase in the critical frequency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E3C02 ECLM Page (10 - 5)</a:t>
            </a:r>
          </a:p>
        </p:txBody>
      </p:sp>
    </p:spTree>
    <p:extLst>
      <p:ext uri="{BB962C8B-B14F-4D97-AF65-F5344CB8AC3E}">
        <p14:creationId xmlns:p14="http://schemas.microsoft.com/office/powerpoint/2010/main" val="72242119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DFFAE3-590A-4C1D-8A20-D9A17314B7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signal paths is most likely to experience high levels of absorption when the A index or K index is elevated?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BF459-0842-4192-BA7B-C370DD02F8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Transequatorial</a:t>
            </a:r>
            <a:endParaRPr lang="en-US" b="0" i="0" u="none" strike="noStrike" baseline="0" dirty="0">
              <a:latin typeface="Calibri" panose="020F0502020204030204" pitchFamily="34" charset="0"/>
            </a:endParaRP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Polar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Sporadic 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NVIS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E3C03 ECLM Page (10 - 8)</a:t>
            </a:r>
          </a:p>
        </p:txBody>
      </p:sp>
    </p:spTree>
    <p:extLst>
      <p:ext uri="{BB962C8B-B14F-4D97-AF65-F5344CB8AC3E}">
        <p14:creationId xmlns:p14="http://schemas.microsoft.com/office/powerpoint/2010/main" val="109913294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4E6E33-86CE-49DB-9F1C-7C1A1A59D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signal paths is most likely to experience high levels of absorption when the A index or K index is elevated?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561DD4-BF10-4FBC-B20B-DCE38225B5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Transequatorial</a:t>
            </a:r>
            <a:endParaRPr lang="en-US" b="0" i="0" u="none" strike="noStrike" baseline="0" dirty="0">
              <a:latin typeface="Calibri" panose="020F0502020204030204" pitchFamily="34" charset="0"/>
            </a:endParaRP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Polar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Sporadic 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NVIS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E3C03 ECLM Page (10 - 8)</a:t>
            </a:r>
          </a:p>
        </p:txBody>
      </p:sp>
    </p:spTree>
    <p:extLst>
      <p:ext uri="{BB962C8B-B14F-4D97-AF65-F5344CB8AC3E}">
        <p14:creationId xmlns:p14="http://schemas.microsoft.com/office/powerpoint/2010/main" val="150278989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6F13C2-7E70-43B7-B613-D854082568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does the value of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Bz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(B sub Z) represent?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0C7CD1-49D1-46AE-A8F7-98B9369A74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Geomagnetic field stability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Critical frequency for vertical transmissions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Direction and strength of the interplanetary magnetic field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Duration of long-delayed echoes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E3C04 ECLM Page (10 - 5)</a:t>
            </a:r>
          </a:p>
        </p:txBody>
      </p:sp>
    </p:spTree>
    <p:extLst>
      <p:ext uri="{BB962C8B-B14F-4D97-AF65-F5344CB8AC3E}">
        <p14:creationId xmlns:p14="http://schemas.microsoft.com/office/powerpoint/2010/main" val="368384790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E17DC-2250-4C07-93F5-0B9710D59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does the value of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Bz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(B sub Z) represent?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C9088D-EC6C-434A-BA98-91B603FDC0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Geomagnetic field stability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Critical frequency for vertical transmissions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Direction and strength of the interplanetary magnetic field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Duration of long-delayed echoes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E3C04 ECLM Page (10 - 5)</a:t>
            </a:r>
          </a:p>
        </p:txBody>
      </p:sp>
    </p:spTree>
    <p:extLst>
      <p:ext uri="{BB962C8B-B14F-4D97-AF65-F5344CB8AC3E}">
        <p14:creationId xmlns:p14="http://schemas.microsoft.com/office/powerpoint/2010/main" val="79556750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5BAE4-1CB7-4932-84A5-A15725B20A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orientation of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Bz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(B sub z) increases the likelihood that incoming particles from the sun will cause disturbed conditions?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521D3B-292C-4B64-9EF6-CBCFC053D6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Southward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Northward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Eastward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Westward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E3C05 ECLM Page (10 - 5)</a:t>
            </a:r>
          </a:p>
        </p:txBody>
      </p:sp>
    </p:spTree>
    <p:extLst>
      <p:ext uri="{BB962C8B-B14F-4D97-AF65-F5344CB8AC3E}">
        <p14:creationId xmlns:p14="http://schemas.microsoft.com/office/powerpoint/2010/main" val="30430009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A20CF9-59C9-42CF-9893-5BC1643E25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orientation of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Bz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(B sub z) increases the likelihood that incoming particles from the sun will cause disturbed conditions?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18D768-AC50-424E-98B5-89AB728278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Southward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Northward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Eastward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Westward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E3C05 ECLM Page (10 - 5)</a:t>
            </a:r>
          </a:p>
        </p:txBody>
      </p:sp>
    </p:spTree>
    <p:extLst>
      <p:ext uri="{BB962C8B-B14F-4D97-AF65-F5344CB8AC3E}">
        <p14:creationId xmlns:p14="http://schemas.microsoft.com/office/powerpoint/2010/main" val="142840057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194028-7DDB-4B74-B9C0-8D4D30F78D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does the VHF/UHF radio horizon compare to the geographic horizon?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651212-267A-44A9-9AF1-476DA85A690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 is approximately 15 percent farther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It is approximately 20 percent nearer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It is approximately 50 percent farther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They are approximately the same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E3C06 ECLM Page (10 - 10)</a:t>
            </a:r>
          </a:p>
        </p:txBody>
      </p:sp>
    </p:spTree>
    <p:extLst>
      <p:ext uri="{BB962C8B-B14F-4D97-AF65-F5344CB8AC3E}">
        <p14:creationId xmlns:p14="http://schemas.microsoft.com/office/powerpoint/2010/main" val="772671111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E82D9C5B-919A-A2A8-60F3-39FF584A90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907E67-FFCB-2C6D-C4CA-B17107DA3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does the VHF/UHF radio horizon compare to the geographic horizon?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FC6B47-1C44-C08B-81DA-C38E73817E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 is approximately 15 percent farther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It is approximately 20 percent nearer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It is approximately 50 percent farther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They are approximately the same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E3C06 ECLM Page (10 - 10)</a:t>
            </a:r>
          </a:p>
        </p:txBody>
      </p:sp>
    </p:spTree>
    <p:extLst>
      <p:ext uri="{BB962C8B-B14F-4D97-AF65-F5344CB8AC3E}">
        <p14:creationId xmlns:p14="http://schemas.microsoft.com/office/powerpoint/2010/main" val="1407610549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659730-B3DC-4AD9-BA59-BA4D9C761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indicates the greatest solar flare intensity?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9C6456-3734-4A13-9C3E-DF0E6B6681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Class 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Class 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Class 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Class X</a:t>
            </a:r>
          </a:p>
          <a:p>
            <a:r>
              <a:rPr lang="pt-BR" dirty="0">
                <a:latin typeface="Calibri" panose="020F0502020204030204" pitchFamily="34" charset="0"/>
              </a:rPr>
              <a:t>E3C07</a:t>
            </a:r>
            <a:endParaRPr lang="pt-BR" b="0" i="0" u="none" strike="noStrike" baseline="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031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28864-8B52-45B5-AF29-83A4B4E4D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When scheduling EME contacts, which of these conditions will generally result in the least path loss?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5D7257-96ED-40B1-8BA0-BF8E2A3C69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When the moon is at perigee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When the moon is full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When the moon is at apogee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When the MUF is above 30 MHz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E3A03 ECLM Page (10 - 17)</a:t>
            </a:r>
          </a:p>
        </p:txBody>
      </p:sp>
    </p:spTree>
    <p:extLst>
      <p:ext uri="{BB962C8B-B14F-4D97-AF65-F5344CB8AC3E}">
        <p14:creationId xmlns:p14="http://schemas.microsoft.com/office/powerpoint/2010/main" val="58232980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D8F86134-29D4-5080-FBDD-367DF50178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52FD13-0360-E52D-C4DD-F04E086337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indicates the greatest solar flare intensity?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0BFB4B-D644-2F99-82FC-5BED66ED9B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Class 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Class 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Class 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Class X</a:t>
            </a:r>
          </a:p>
          <a:p>
            <a:r>
              <a:rPr lang="pt-BR" dirty="0">
                <a:latin typeface="Calibri" panose="020F0502020204030204" pitchFamily="34" charset="0"/>
              </a:rPr>
              <a:t>(D) E3C07</a:t>
            </a:r>
            <a:endParaRPr lang="pt-BR" b="0" i="0" u="none" strike="noStrike" baseline="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5704742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467645-631D-4741-A792-5CA62229CB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is the space-weather term for an extreme geomagnetic storm?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A7C63A-37C0-44C4-AA61-904A0D27F1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B9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X5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M9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G5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E3C08 ECLM Page (10 - 5)</a:t>
            </a:r>
          </a:p>
        </p:txBody>
      </p:sp>
    </p:spTree>
    <p:extLst>
      <p:ext uri="{BB962C8B-B14F-4D97-AF65-F5344CB8AC3E}">
        <p14:creationId xmlns:p14="http://schemas.microsoft.com/office/powerpoint/2010/main" val="1144942104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57A0C9BE-3B42-A1F6-A877-8EB4E8EFBA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76C85F-6446-A901-6909-6E210CC63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is the space-weather term for an extreme geomagnetic storm?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17258A-C06A-E215-EC20-EC93B9916B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B9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X5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M9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G5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E3C08 ECLM Page (10 - 5)</a:t>
            </a:r>
          </a:p>
        </p:txBody>
      </p:sp>
    </p:spTree>
    <p:extLst>
      <p:ext uri="{BB962C8B-B14F-4D97-AF65-F5344CB8AC3E}">
        <p14:creationId xmlns:p14="http://schemas.microsoft.com/office/powerpoint/2010/main" val="2488082999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8551A-D91F-4689-8550-F1A7EE60FD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type of data is reported by amateur radio propagation reporting networks?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03322E-0282-4C43-A512-7DBB8E0951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Solar flux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Electric field intensity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Magnetic declination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Digital-mode and CW signals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E3C09 ECLM Page (10 - 4)</a:t>
            </a:r>
          </a:p>
        </p:txBody>
      </p:sp>
    </p:spTree>
    <p:extLst>
      <p:ext uri="{BB962C8B-B14F-4D97-AF65-F5344CB8AC3E}">
        <p14:creationId xmlns:p14="http://schemas.microsoft.com/office/powerpoint/2010/main" val="3040163924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2A505B61-0B98-6415-6ED9-251282E17F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D4DEC2-6773-328F-A354-B6B978C6C9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type of data is reported by amateur radio propagation reporting networks?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7B15BB-0B41-2F80-C7BA-930BCD84956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Solar flux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Electric field intensity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Magnetic declination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Digital-mode and CW signals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E3C09 ECLM Page (10 - 4)</a:t>
            </a:r>
          </a:p>
        </p:txBody>
      </p:sp>
    </p:spTree>
    <p:extLst>
      <p:ext uri="{BB962C8B-B14F-4D97-AF65-F5344CB8AC3E}">
        <p14:creationId xmlns:p14="http://schemas.microsoft.com/office/powerpoint/2010/main" val="128589523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F48C86-FF72-41B6-A1A3-8B532CA6FA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does the 304A solar parameter measure?</a:t>
            </a:r>
            <a:br>
              <a:rPr lang="en-US" b="0" i="0" u="none" strike="noStrike" baseline="0" dirty="0">
                <a:latin typeface="Calibri" panose="020F0502020204030204" pitchFamily="34" charset="0"/>
              </a:rPr>
            </a:br>
            <a:br>
              <a:rPr lang="en-US" b="0" i="0" u="none" strike="noStrike" baseline="0" dirty="0">
                <a:latin typeface="Calibri" panose="020F0502020204030204" pitchFamily="34" charset="0"/>
              </a:rPr>
            </a:br>
            <a:br>
              <a:rPr lang="en-US" b="0" i="0" u="none" strike="noStrike" baseline="0" dirty="0">
                <a:latin typeface="Calibri" panose="020F0502020204030204" pitchFamily="34" charset="0"/>
              </a:rPr>
            </a:br>
            <a:endParaRPr lang="en-US" b="0" i="0" u="none" strike="noStrike" baseline="0" dirty="0">
              <a:latin typeface="Calibri" panose="020F050202020403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ADC9B4-36D0-4894-A357-E5A9658D68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ratio of X-ray flux to radio flux, correlated to sunspot number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UV emissions at 304 angstroms, correlated to the solar flux index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solar wind velocity at an angle of 304 degrees from the solar equator, correlated to geomagnetic storms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solar emission at 304 GHz, correlated to X-ray flare levels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E3C10 ECLM Page (10 - 4)</a:t>
            </a:r>
          </a:p>
        </p:txBody>
      </p:sp>
    </p:spTree>
    <p:extLst>
      <p:ext uri="{BB962C8B-B14F-4D97-AF65-F5344CB8AC3E}">
        <p14:creationId xmlns:p14="http://schemas.microsoft.com/office/powerpoint/2010/main" val="3294678820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60F617-3C40-48D4-8B3F-90BD3404AA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does the 304A solar parameter measure?</a:t>
            </a:r>
            <a:br>
              <a:rPr lang="en-US" b="0" i="0" u="none" strike="noStrike" baseline="0" dirty="0">
                <a:latin typeface="Calibri" panose="020F0502020204030204" pitchFamily="34" charset="0"/>
              </a:rPr>
            </a:br>
            <a:br>
              <a:rPr lang="en-US" b="0" i="0" u="none" strike="noStrike" baseline="0" dirty="0">
                <a:latin typeface="Calibri" panose="020F0502020204030204" pitchFamily="34" charset="0"/>
              </a:rPr>
            </a:br>
            <a:br>
              <a:rPr lang="en-US" b="0" i="0" u="none" strike="noStrike" baseline="0" dirty="0">
                <a:latin typeface="Calibri" panose="020F0502020204030204" pitchFamily="34" charset="0"/>
              </a:rPr>
            </a:br>
            <a:endParaRPr lang="en-US" b="0" i="0" u="none" strike="noStrike" baseline="0" dirty="0">
              <a:latin typeface="Calibri" panose="020F050202020403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EC7912-4ED9-497C-A00D-EEEE40BB70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ratio of X-ray flux to radio flux, correlated to sunspot number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UV emissions at 304 angstroms, correlated to the solar flux index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solar wind velocity at an angle of 304 degrees from the solar equator, correlated to geomagnetic storms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solar emission at 304 GHz, correlated to X-ray flare levels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E3C10 ECLM Page (10 - 4)</a:t>
            </a:r>
          </a:p>
        </p:txBody>
      </p:sp>
    </p:spTree>
    <p:extLst>
      <p:ext uri="{BB962C8B-B14F-4D97-AF65-F5344CB8AC3E}">
        <p14:creationId xmlns:p14="http://schemas.microsoft.com/office/powerpoint/2010/main" val="1566778132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9893E8-E45E-4671-80EA-A4D58552D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does VOACAP software model?</a:t>
            </a:r>
            <a:br>
              <a:rPr lang="en-US" b="0" i="0" u="none" strike="noStrike" baseline="0" dirty="0">
                <a:latin typeface="Calibri" panose="020F0502020204030204" pitchFamily="34" charset="0"/>
              </a:rPr>
            </a:br>
            <a:br>
              <a:rPr lang="en-US" b="0" i="0" u="none" strike="noStrike" baseline="0" dirty="0">
                <a:latin typeface="Calibri" panose="020F0502020204030204" pitchFamily="34" charset="0"/>
              </a:rPr>
            </a:br>
            <a:br>
              <a:rPr lang="en-US" b="0" i="0" u="none" strike="noStrike" baseline="0" dirty="0">
                <a:latin typeface="Calibri" panose="020F0502020204030204" pitchFamily="34" charset="0"/>
              </a:rPr>
            </a:br>
            <a:endParaRPr lang="en-US" b="0" i="0" u="none" strike="noStrike" baseline="0" dirty="0">
              <a:latin typeface="Calibri" panose="020F050202020403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10C7CB-C86F-4817-9C63-628BF3C9E5E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AC voltage and impedance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VHF radio propagation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HF propagation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AC current and impedance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E3C11 ECLM Page (10 - 8)</a:t>
            </a:r>
          </a:p>
        </p:txBody>
      </p:sp>
    </p:spTree>
    <p:extLst>
      <p:ext uri="{BB962C8B-B14F-4D97-AF65-F5344CB8AC3E}">
        <p14:creationId xmlns:p14="http://schemas.microsoft.com/office/powerpoint/2010/main" val="2708525419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24C0BE-5FBC-4C6D-8322-7F93FC49F4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does VOACAP software model?</a:t>
            </a:r>
            <a:br>
              <a:rPr lang="en-US" b="0" i="0" u="none" strike="noStrike" baseline="0" dirty="0">
                <a:latin typeface="Calibri" panose="020F0502020204030204" pitchFamily="34" charset="0"/>
              </a:rPr>
            </a:br>
            <a:br>
              <a:rPr lang="en-US" b="0" i="0" u="none" strike="noStrike" baseline="0" dirty="0">
                <a:latin typeface="Calibri" panose="020F0502020204030204" pitchFamily="34" charset="0"/>
              </a:rPr>
            </a:br>
            <a:br>
              <a:rPr lang="en-US" b="0" i="0" u="none" strike="noStrike" baseline="0" dirty="0">
                <a:latin typeface="Calibri" panose="020F0502020204030204" pitchFamily="34" charset="0"/>
              </a:rPr>
            </a:br>
            <a:endParaRPr lang="en-US" b="0" i="0" u="none" strike="noStrike" baseline="0" dirty="0">
              <a:latin typeface="Calibri" panose="020F050202020403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836FB0-33FA-4AF6-BA68-CF8A1AFF93D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AC voltage and impedance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VHF radio propagation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HF propagation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AC current and impedance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E3C11 ECLM Page (10 - 8)</a:t>
            </a:r>
          </a:p>
        </p:txBody>
      </p:sp>
    </p:spTree>
    <p:extLst>
      <p:ext uri="{BB962C8B-B14F-4D97-AF65-F5344CB8AC3E}">
        <p14:creationId xmlns:p14="http://schemas.microsoft.com/office/powerpoint/2010/main" val="1917014146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22C9B-5CC7-4A51-9691-EE07E92B98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is indicated by a sudden rise in radio background noise across a large portion of the HF spectrum?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B4A908-E31D-4251-A54C-900259BA52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temperature inversion has occurred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coronal mass ejection impact or a solar flare has occurred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Transequatorial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propagation on 6 meters is likely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Long-path propagation on the higher HF bands is likely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E3C12 ECLM Page (10 - 6)</a:t>
            </a:r>
          </a:p>
        </p:txBody>
      </p:sp>
    </p:spTree>
    <p:extLst>
      <p:ext uri="{BB962C8B-B14F-4D97-AF65-F5344CB8AC3E}">
        <p14:creationId xmlns:p14="http://schemas.microsoft.com/office/powerpoint/2010/main" val="12783451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43C4F-598C-43C6-9757-270060172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When scheduling EME contacts, which of these conditions will generally result in the least path loss?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B3305B-F5CC-4191-A7C3-3F4C0FF230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When the moon is at perigee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When the moon is full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When the moon is at apogee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When the MUF is above 30 MHz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E3A03 ECLM Page (10 - 17)</a:t>
            </a:r>
          </a:p>
        </p:txBody>
      </p:sp>
    </p:spTree>
    <p:extLst>
      <p:ext uri="{BB962C8B-B14F-4D97-AF65-F5344CB8AC3E}">
        <p14:creationId xmlns:p14="http://schemas.microsoft.com/office/powerpoint/2010/main" val="4096603734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01575D53-D918-45E2-263A-3B29904B53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FE6F2-5CE7-8304-14BA-02EB42A10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is indicated by a sudden rise in radio background noise across a large portion of the HF spectrum?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CC741C-39C8-0CEE-DE66-2E088DEFCA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temperature inversion has occurred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coronal mass ejection impact or a solar flare has occurred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Transequatorial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propagation on 6 meters is likely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Long-path propagation on the higher HF bands is likely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E3C12 ECLM Page (10 - 6)</a:t>
            </a:r>
          </a:p>
        </p:txBody>
      </p:sp>
    </p:spTree>
    <p:extLst>
      <p:ext uri="{BB962C8B-B14F-4D97-AF65-F5344CB8AC3E}">
        <p14:creationId xmlns:p14="http://schemas.microsoft.com/office/powerpoint/2010/main" val="16195832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A06E3-FA3E-452E-848D-2C14617073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In what direction does an electromagnetic wave travel?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79000A-2F45-40DC-8270-70BCD87D91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 depends on the phase angle of the magnetic field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It travels parallel to the electric and magnetic fields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It depends on the phase angle of the electric field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It travels at a right angle to the electric and magnetic fields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E3A04 ECLM Page (10 - 12)</a:t>
            </a:r>
          </a:p>
        </p:txBody>
      </p:sp>
    </p:spTree>
    <p:extLst>
      <p:ext uri="{BB962C8B-B14F-4D97-AF65-F5344CB8AC3E}">
        <p14:creationId xmlns:p14="http://schemas.microsoft.com/office/powerpoint/2010/main" val="2907474939"/>
      </p:ext>
    </p:extLst>
  </p:cSld>
  <p:clrMapOvr>
    <a:masterClrMapping/>
  </p:clrMapOvr>
</p:sld>
</file>

<file path=ppt/theme/theme1.xml><?xml version="1.0" encoding="utf-8"?>
<a:theme xmlns:a="http://schemas.openxmlformats.org/drawingml/2006/main" name="Module Theme">
  <a:themeElements>
    <a:clrScheme name="HORIZ NO SCREENED DIAMOND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RIZ NO SCREENED DIAMON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 NO SCREENED DIAMO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 NO SCREENED DIAMO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Theme</Template>
  <TotalTime>186</TotalTime>
  <Words>4005</Words>
  <Application>Microsoft Office PowerPoint</Application>
  <PresentationFormat>On-screen Show (4:3)</PresentationFormat>
  <Paragraphs>471</Paragraphs>
  <Slides>80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80</vt:i4>
      </vt:variant>
    </vt:vector>
  </HeadingPairs>
  <TitlesOfParts>
    <vt:vector size="85" baseType="lpstr">
      <vt:lpstr>Arial</vt:lpstr>
      <vt:lpstr>Calibri</vt:lpstr>
      <vt:lpstr>Gill Sans</vt:lpstr>
      <vt:lpstr>Times New Roman</vt:lpstr>
      <vt:lpstr>Module Theme</vt:lpstr>
      <vt:lpstr>PowerPoint Presentation</vt:lpstr>
      <vt:lpstr>PowerPoint Presentation</vt:lpstr>
      <vt:lpstr>What is the approximate maximum separation measured along the surface of the Earth between two stations communicating by EME?</vt:lpstr>
      <vt:lpstr>What is the approximate maximum separation measured along the surface of the Earth between two stations communicating by EME?</vt:lpstr>
      <vt:lpstr>What characterizes libration fading of an EME signal?</vt:lpstr>
      <vt:lpstr>What characterizes libration fading of an EME signal?</vt:lpstr>
      <vt:lpstr>When scheduling EME contacts, which of these conditions will generally result in the least path loss?</vt:lpstr>
      <vt:lpstr>When scheduling EME contacts, which of these conditions will generally result in the least path loss?</vt:lpstr>
      <vt:lpstr>In what direction does an electromagnetic wave travel?</vt:lpstr>
      <vt:lpstr>In what direction does an electromagnetic wave travel?</vt:lpstr>
      <vt:lpstr>How are the component fields of an electromagnetic wave oriented?</vt:lpstr>
      <vt:lpstr>How are the component fields of an electromagnetic wave oriented?</vt:lpstr>
      <vt:lpstr>What should be done to continue a long-distance contact when the MUF for that path decreases due to darkness?</vt:lpstr>
      <vt:lpstr>What should be done to continue a long-distance contact when the MUF for that path decreases due to darkness?</vt:lpstr>
      <vt:lpstr>Atmospheric ducts capable of propagating microwave signals often form over what geographic feature?</vt:lpstr>
      <vt:lpstr>Atmospheric ducts capable of propagating microwave signals often form over what geographic feature?</vt:lpstr>
      <vt:lpstr>When a meteor strikes the Earth’s atmosphere, a linear ionized region is formed at what region of the ionosphere?</vt:lpstr>
      <vt:lpstr>When a meteor strikes the Earth’s atmosphere, a linear ionized region is formed at what region of the ionosphere?</vt:lpstr>
      <vt:lpstr>Which of the following frequency ranges is most suited for meteor-scatter communications?</vt:lpstr>
      <vt:lpstr>Which of the following frequency ranges is most suited for meteor-scatter communications?</vt:lpstr>
      <vt:lpstr>What determines the speed of electromagnetic waves through a medium?</vt:lpstr>
      <vt:lpstr>What determines the speed of electromagnetic waves through a medium?</vt:lpstr>
      <vt:lpstr>What is a typical range for tropospheric propagation of microwave signals?</vt:lpstr>
      <vt:lpstr>What is a typical range for tropospheric propagation of microwave signals?</vt:lpstr>
      <vt:lpstr>What is most likely to result in auroral propagation?</vt:lpstr>
      <vt:lpstr>What is most likely to result in auroral propagation?</vt:lpstr>
      <vt:lpstr>Which of these emission modes is best for auroral propagation?</vt:lpstr>
      <vt:lpstr>Which of these emission modes is best for auroral propagation?</vt:lpstr>
      <vt:lpstr>What are circularly polarized electromagnetic waves?</vt:lpstr>
      <vt:lpstr>What are circularly polarized electromagnetic waves?</vt:lpstr>
      <vt:lpstr>Where is transequatorial propagation (TEP) most likely to occur?</vt:lpstr>
      <vt:lpstr>Where is transequatorial propagation (TEP) most likely to occur?</vt:lpstr>
      <vt:lpstr>What is the approximate maximum range for signals using transequatorial propagation?</vt:lpstr>
      <vt:lpstr>What is the approximate maximum range for signals using transequatorial propagation?</vt:lpstr>
      <vt:lpstr>At what time of day is transequatorial propagation most likely to occur?</vt:lpstr>
      <vt:lpstr>At what time of day is transequatorial propagation most likely to occur?</vt:lpstr>
      <vt:lpstr>What is meant by the terms "extraordinary" and "ordinary" waves?</vt:lpstr>
      <vt:lpstr>What is meant by the terms "extraordinary" and "ordinary" waves?</vt:lpstr>
      <vt:lpstr>Which of the following paths is most likely to support long-distance propagation on 160 meters?</vt:lpstr>
      <vt:lpstr>Which of the following paths is most likely to support long-distance propagation on 160 meters?</vt:lpstr>
      <vt:lpstr>On which of the following amateur bands is long-path propagation most frequent?</vt:lpstr>
      <vt:lpstr>On which of the following amateur bands is long-path propagation most frequent?</vt:lpstr>
      <vt:lpstr>What effect does lowering a signal’s transmitted elevation angle have on ionospheric HF skip propagation?</vt:lpstr>
      <vt:lpstr>What effect does lowering a signal’s transmitted elevation angle have on ionospheric HF skip propagation?</vt:lpstr>
      <vt:lpstr>How does the maximum range of ground-wave propagation change when the signal frequency is increased?</vt:lpstr>
      <vt:lpstr>How does the maximum range of ground-wave propagation change when the signal frequency is increased?</vt:lpstr>
      <vt:lpstr>At what time of year is sporadic E propagation most likely to occur?</vt:lpstr>
      <vt:lpstr>At what time of year is sporadic E propagation most likely to occur?</vt:lpstr>
      <vt:lpstr>What is the effect of chordal-hop propagation?</vt:lpstr>
      <vt:lpstr>What is the effect of chordal-hop propagation?</vt:lpstr>
      <vt:lpstr>At what time of day is sporadic-E propagation most likely to occur?</vt:lpstr>
      <vt:lpstr>At what time of day can sporadic E propagation occur?</vt:lpstr>
      <vt:lpstr>What is chordal-hop propagation?</vt:lpstr>
      <vt:lpstr>What is chordal-hop propagation?</vt:lpstr>
      <vt:lpstr>What type of polarization is supported by ground-wave propagation?</vt:lpstr>
      <vt:lpstr>What type of polarization is supported by ground-wave propagation?</vt:lpstr>
      <vt:lpstr>What is the cause of short-term radio blackouts?</vt:lpstr>
      <vt:lpstr>What is the cause of short-term radio blackouts?</vt:lpstr>
      <vt:lpstr>What is indicated by a rising A or K index?</vt:lpstr>
      <vt:lpstr>What is indicated by a rising A or K index?</vt:lpstr>
      <vt:lpstr>Which of the following signal paths is most likely to experience high levels of absorption when the A index or K index is elevated?</vt:lpstr>
      <vt:lpstr>Which of the following signal paths is most likely to experience high levels of absorption when the A index or K index is elevated?</vt:lpstr>
      <vt:lpstr>What does the value of Bz (B sub Z) represent?</vt:lpstr>
      <vt:lpstr>What does the value of Bz (B sub Z) represent?</vt:lpstr>
      <vt:lpstr>What orientation of Bz (B sub z) increases the likelihood that incoming particles from the sun will cause disturbed conditions?</vt:lpstr>
      <vt:lpstr>What orientation of Bz (B sub z) increases the likelihood that incoming particles from the sun will cause disturbed conditions?</vt:lpstr>
      <vt:lpstr>How does the VHF/UHF radio horizon compare to the geographic horizon?</vt:lpstr>
      <vt:lpstr>How does the VHF/UHF radio horizon compare to the geographic horizon?</vt:lpstr>
      <vt:lpstr>Which of the following indicates the greatest solar flare intensity?</vt:lpstr>
      <vt:lpstr>Which of the following indicates the greatest solar flare intensity?</vt:lpstr>
      <vt:lpstr>Which of the following is the space-weather term for an extreme geomagnetic storm?</vt:lpstr>
      <vt:lpstr>Which of the following is the space-weather term for an extreme geomagnetic storm?</vt:lpstr>
      <vt:lpstr>What type of data is reported by amateur radio propagation reporting networks?</vt:lpstr>
      <vt:lpstr>What type of data is reported by amateur radio propagation reporting networks?</vt:lpstr>
      <vt:lpstr>What does the 304A solar parameter measure?   </vt:lpstr>
      <vt:lpstr>What does the 304A solar parameter measure?   </vt:lpstr>
      <vt:lpstr>What does VOACAP software model?   </vt:lpstr>
      <vt:lpstr>What does VOACAP software model?   </vt:lpstr>
      <vt:lpstr>Which of the following is indicated by a sudden rise in radio background noise across a large portion of the HF spectrum?</vt:lpstr>
      <vt:lpstr>Which of the following is indicated by a sudden rise in radio background noise across a large portion of the HF spectrum?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of the following is a safety hazard of a 12 voltage storage battery?</dc:title>
  <dc:creator>Ward Silver</dc:creator>
  <cp:lastModifiedBy>Eliza Croarkin</cp:lastModifiedBy>
  <cp:revision>14</cp:revision>
  <dcterms:created xsi:type="dcterms:W3CDTF">2014-03-12T18:09:47Z</dcterms:created>
  <dcterms:modified xsi:type="dcterms:W3CDTF">2024-06-18T19:38:09Z</dcterms:modified>
</cp:coreProperties>
</file>